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5" r:id="rId6"/>
    <p:sldId id="266" r:id="rId7"/>
    <p:sldId id="306" r:id="rId8"/>
    <p:sldId id="263" r:id="rId9"/>
    <p:sldId id="264" r:id="rId10"/>
    <p:sldId id="273" r:id="rId11"/>
    <p:sldId id="272" r:id="rId12"/>
    <p:sldId id="311" r:id="rId13"/>
    <p:sldId id="274" r:id="rId14"/>
    <p:sldId id="275" r:id="rId15"/>
    <p:sldId id="289" r:id="rId16"/>
    <p:sldId id="302" r:id="rId17"/>
    <p:sldId id="297" r:id="rId18"/>
    <p:sldId id="298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7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12.01.2021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tr-TR" sz="5400" b="1" dirty="0" smtClean="0"/>
              <a:t>2021 YKS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064896" cy="4392488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YÜKSEKÖĞRETİM KURUMLARI SINAVI </a:t>
            </a:r>
          </a:p>
          <a:p>
            <a:r>
              <a:rPr lang="tr-TR" sz="3600" b="1" dirty="0" smtClean="0">
                <a:solidFill>
                  <a:srgbClr val="C00000"/>
                </a:solidFill>
              </a:rPr>
              <a:t>(TYT – AYT - YDT)</a:t>
            </a:r>
          </a:p>
          <a:p>
            <a:endParaRPr lang="tr-TR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2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TYT’de tüm adaylar sınavda sorulan 4 testin hepsinden (TYT, AYT ve YDT için)alan ayrımı olmadan puan almaktadır. Bundan dolayı adayların tüm soruları yanıtlamaya çalışmaları önerilir. </a:t>
            </a:r>
          </a:p>
          <a:p>
            <a:pPr marL="0" indent="0">
              <a:buNone/>
            </a:pPr>
            <a:endParaRPr lang="tr-TR" sz="3000" dirty="0" smtClean="0"/>
          </a:p>
          <a:p>
            <a:r>
              <a:rPr lang="tr-TR" sz="3000" dirty="0" smtClean="0">
                <a:solidFill>
                  <a:srgbClr val="C00000"/>
                </a:solidFill>
              </a:rPr>
              <a:t>Türkçe ya da Matematik testlerinin en az birinden 0,5 net çıkartan adayın TYT puanı hesaplanacaktır. </a:t>
            </a: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473485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264696" cy="3649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Senay\Desktop\2018 üniversiteye giriş sunumları\TYT PUUAN HESAPLAMA MANT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903649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7369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7873234"/>
              </p:ext>
            </p:extLst>
          </p:nvPr>
        </p:nvGraphicFramePr>
        <p:xfrm>
          <a:off x="539552" y="1556794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378877"/>
                <a:gridCol w="1445523"/>
                <a:gridCol w="1870675"/>
                <a:gridCol w="1785645"/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1234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TYT SONUÇLARI NERELERDE KULLANILICAK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TYT’DE </a:t>
            </a:r>
            <a:r>
              <a:rPr lang="tr-TR" sz="2400" b="1" dirty="0">
                <a:solidFill>
                  <a:srgbClr val="C00000"/>
                </a:solidFill>
              </a:rPr>
              <a:t>150 HAM PUANIN ÜSTÜ: 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Açıköğretim)  tercihinde,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başvuruda, 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2380586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seçim aşamasında kullanılacaktır. </a:t>
            </a:r>
          </a:p>
          <a:p>
            <a:pPr>
              <a:buFont typeface="Arial" charset="0"/>
              <a:buChar char="•"/>
            </a:pPr>
            <a:endParaRPr lang="tr-TR" sz="2600" dirty="0" smtClean="0"/>
          </a:p>
          <a:p>
            <a:pPr>
              <a:buFont typeface="Arial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***Subaylık ve Astsubaylık ön başvuruları için adayların  Milli Savunma üniversitesi Sınavını (MSÜ) takip etmeleri gerekmektedir. ***</a:t>
            </a:r>
          </a:p>
          <a:p>
            <a:pPr>
              <a:buFont typeface="Arial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250-270 arası ham puan kullanılacaktır.  </a:t>
            </a:r>
            <a:r>
              <a:rPr lang="tr-TR" sz="2600" b="1" dirty="0" smtClean="0">
                <a:solidFill>
                  <a:srgbClr val="002060"/>
                </a:solidFill>
              </a:rPr>
              <a:t>2021 PMYO başvurusunda 2020 TYT puanı kullanılmaz, 2021 TYT puanı istenir.</a:t>
            </a:r>
            <a:endParaRPr lang="tr-TR" sz="2600" b="1" dirty="0">
              <a:solidFill>
                <a:srgbClr val="002060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3456643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tr-TR" sz="3000" dirty="0" smtClean="0"/>
              <a:t>TYT’de 150 ham  puanı geçemeyen adayın YKS puanı hesaplanmaz.</a:t>
            </a:r>
          </a:p>
          <a:p>
            <a:r>
              <a:rPr lang="tr-TR" sz="3000" dirty="0" smtClean="0"/>
              <a:t>TYT netleri YKS puanını hesaplamada kullanılır.</a:t>
            </a:r>
          </a:p>
          <a:p>
            <a:r>
              <a:rPr lang="tr-TR" sz="3000" dirty="0" smtClean="0"/>
              <a:t>AYT başarısı / başarısızlığı TYT puanını etkilemez. </a:t>
            </a:r>
            <a:endParaRPr lang="tr-TR" sz="3000" dirty="0"/>
          </a:p>
          <a:p>
            <a:r>
              <a:rPr lang="tr-TR" sz="3000" dirty="0" smtClean="0"/>
              <a:t>Aday AYT’de 180 ham puanı geçmese de, TYT ham puanında 150’yi geçtiği için, TYT puanı ile tercih yapabilir. </a:t>
            </a:r>
          </a:p>
          <a:p>
            <a:r>
              <a:rPr lang="tr-TR" sz="3000" b="1" dirty="0" smtClean="0">
                <a:solidFill>
                  <a:srgbClr val="FF0000"/>
                </a:solidFill>
              </a:rPr>
              <a:t>Subaylık seçim aşamasında Sayısal ve Eşit Ağırlık AYT puanları kullanılır.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42102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Tıp:                        50.000 (Sayısal puanda)</a:t>
            </a:r>
          </a:p>
          <a:p>
            <a:r>
              <a:rPr lang="tr-TR" dirty="0" smtClean="0"/>
              <a:t>Diş Hekimliği       80.000 (Sayısal Puanda)</a:t>
            </a:r>
          </a:p>
          <a:p>
            <a:r>
              <a:rPr lang="tr-TR" dirty="0" smtClean="0"/>
              <a:t>Eczacılık              100.000 (Sayısal Puanda)</a:t>
            </a:r>
          </a:p>
          <a:p>
            <a:r>
              <a:rPr lang="tr-TR" dirty="0" smtClean="0"/>
              <a:t>Hukuk:                100.000 (EA Puanda)</a:t>
            </a:r>
          </a:p>
          <a:p>
            <a:r>
              <a:rPr lang="tr-TR" dirty="0" smtClean="0"/>
              <a:t>Mimarlık:            250.000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Öğretmenlik ve PDR: 300.000 (Say-EA-Söz-Dil Puanda)</a:t>
            </a:r>
          </a:p>
          <a:p>
            <a:r>
              <a:rPr lang="tr-TR" dirty="0"/>
              <a:t>Mühendislikler: </a:t>
            </a:r>
            <a:r>
              <a:rPr lang="tr-TR" dirty="0" smtClean="0"/>
              <a:t>300.000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xmlns="" val="4120393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ÖZEL YETENEKLE ÖĞRENCİ ALAN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800" b="1" dirty="0" smtClean="0">
                <a:solidFill>
                  <a:srgbClr val="002060"/>
                </a:solidFill>
              </a:rPr>
              <a:t>Beden Eğitimi ve Spor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Engellilerde Beden Eğitimi Öğretmenliği 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Müzik Öğretmenliği</a:t>
            </a:r>
          </a:p>
          <a:p>
            <a:r>
              <a:rPr lang="tr-TR" sz="2800" b="1" dirty="0" smtClean="0">
                <a:solidFill>
                  <a:srgbClr val="002060"/>
                </a:solidFill>
              </a:rPr>
              <a:t>Resim Öğretmenliği </a:t>
            </a:r>
          </a:p>
          <a:p>
            <a:pPr marL="0" indent="0">
              <a:buNone/>
            </a:pPr>
            <a:endParaRPr lang="tr-T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800" b="1" dirty="0" smtClean="0"/>
              <a:t>   Programlarını tercih edebilmek için Y- TYT’den ilk 800.000 başarı sırasında olmak gerekir. </a:t>
            </a:r>
          </a:p>
          <a:p>
            <a:pPr marL="0" indent="0"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Bu şartı sağlayan daha sonra özel yetenek sınavına katılabilir. </a:t>
            </a:r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b="1" dirty="0" smtClean="0"/>
              <a:t>  Not: Bunların dışındaki özel yetenek programlarına ön başvuru için en az 150 ve üstü ham TYT puanı istenmektedir. 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250650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tr-TR" dirty="0" smtClean="0"/>
              <a:t>TÜM ÜNİVERSİTE ADAYLARINA BAŞARILAR DİLERİZ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492896"/>
            <a:ext cx="813690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dirty="0" smtClean="0">
                <a:solidFill>
                  <a:srgbClr val="002060"/>
                </a:solidFill>
              </a:rPr>
              <a:t>Lütfen </a:t>
            </a:r>
            <a:r>
              <a:rPr lang="tr-TR" sz="2400" b="1" dirty="0" smtClean="0">
                <a:solidFill>
                  <a:srgbClr val="002060"/>
                </a:solidFill>
              </a:rPr>
              <a:t>sadece resmi kurumlardan (YÖK, ÖSYM, MEB vb.) yapılan duyuruları dikkate alınız.</a:t>
            </a:r>
          </a:p>
        </p:txBody>
      </p:sp>
    </p:spTree>
    <p:extLst>
      <p:ext uri="{BB962C8B-B14F-4D97-AF65-F5344CB8AC3E}">
        <p14:creationId xmlns:p14="http://schemas.microsoft.com/office/powerpoint/2010/main" xmlns="" val="81275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pPr algn="ctr"/>
            <a:r>
              <a:rPr lang="tr-TR" sz="3600" dirty="0" smtClean="0"/>
              <a:t>BİRİNCİ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TEMEL YETERLİLİK TESTİ </a:t>
            </a:r>
            <a:r>
              <a:rPr lang="tr-TR" sz="3600" b="1" dirty="0" smtClean="0">
                <a:solidFill>
                  <a:srgbClr val="0070C0"/>
                </a:solidFill>
              </a:rPr>
              <a:t>(TYT)</a:t>
            </a:r>
          </a:p>
          <a:p>
            <a:endParaRPr lang="tr-TR" sz="3600" dirty="0"/>
          </a:p>
          <a:p>
            <a:pPr algn="ctr"/>
            <a:r>
              <a:rPr lang="tr-TR" sz="3600" dirty="0" smtClean="0"/>
              <a:t>İKİNCİ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600" b="1" dirty="0" smtClean="0">
                <a:solidFill>
                  <a:srgbClr val="002060"/>
                </a:solidFill>
              </a:rPr>
              <a:t>(AYT) ve YABANCI DİL TESTİ (YDT) </a:t>
            </a:r>
          </a:p>
          <a:p>
            <a:pPr marL="0" indent="0">
              <a:buNone/>
            </a:pPr>
            <a:endParaRPr lang="tr-T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4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0070C0"/>
                </a:solidFill>
              </a:rPr>
              <a:t>2021 YKS TARİHLERİ </a:t>
            </a:r>
            <a:r>
              <a:rPr lang="tr-TR" sz="3800" b="1" dirty="0">
                <a:solidFill>
                  <a:srgbClr val="0070C0"/>
                </a:solidFill>
              </a:rPr>
              <a:t/>
            </a:r>
            <a:br>
              <a:rPr lang="tr-TR" sz="3800" b="1" dirty="0">
                <a:solidFill>
                  <a:srgbClr val="0070C0"/>
                </a:solidFill>
              </a:rPr>
            </a:br>
            <a:r>
              <a:rPr lang="tr-TR" sz="3800" b="1" dirty="0" smtClean="0">
                <a:solidFill>
                  <a:srgbClr val="0070C0"/>
                </a:solidFill>
              </a:rPr>
              <a:t>MUHTEMELEN</a:t>
            </a:r>
            <a:endParaRPr lang="tr-TR" sz="38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 smtClean="0"/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YKS 2021 Haziranda TYT Cumartesi </a:t>
            </a:r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AYT ve YDT Pazar günü yapılacaktır</a:t>
            </a:r>
          </a:p>
          <a:p>
            <a:pPr marL="0" indent="0" algn="ctr">
              <a:buNone/>
            </a:pPr>
            <a:endParaRPr lang="tr-TR" sz="3600" dirty="0"/>
          </a:p>
          <a:p>
            <a:pPr marL="0" indent="0" algn="ctr">
              <a:buNone/>
            </a:pPr>
            <a:r>
              <a:rPr lang="tr-TR" sz="3500" dirty="0" smtClean="0"/>
              <a:t>YKS Tercihleri 2021 Temmuzda yapılacaktır.</a:t>
            </a:r>
          </a:p>
          <a:p>
            <a:pPr marL="0" indent="0" algn="ctr">
              <a:buNone/>
            </a:pPr>
            <a:endParaRPr lang="tr-TR" sz="3500" dirty="0" smtClean="0"/>
          </a:p>
          <a:p>
            <a:pPr marL="0" indent="0" algn="ctr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418559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İlk aşama sınavı olup yükseköğretime geçiş yapmak isteyen tüm adayların girmesi gereken bir sınavdır. </a:t>
            </a:r>
          </a:p>
          <a:p>
            <a:r>
              <a:rPr lang="tr-TR" dirty="0"/>
              <a:t>Temel Yeterlilik, adayların sözel ve sayısal alanlarda sahip olmaları beklenen </a:t>
            </a:r>
            <a:r>
              <a:rPr lang="tr-TR" dirty="0" smtClean="0"/>
              <a:t>temel düzeyde bilgi</a:t>
            </a:r>
            <a:r>
              <a:rPr lang="tr-TR" dirty="0"/>
              <a:t>, </a:t>
            </a:r>
            <a:r>
              <a:rPr lang="tr-TR" dirty="0" smtClean="0"/>
              <a:t>beceri, hazırbulunuşluk </a:t>
            </a:r>
            <a:r>
              <a:rPr lang="tr-TR" dirty="0"/>
              <a:t>ve yetkinlikleri kapsar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0905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944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</a:p>
        </p:txBody>
      </p:sp>
    </p:spTree>
    <p:extLst>
      <p:ext uri="{BB962C8B-B14F-4D97-AF65-F5344CB8AC3E}">
        <p14:creationId xmlns:p14="http://schemas.microsoft.com/office/powerpoint/2010/main" xmlns="" val="1176344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</a:p>
          <a:p>
            <a:r>
              <a:rPr lang="tr-TR" dirty="0" smtClean="0"/>
              <a:t>Coğrafya: 9-10. sınıf</a:t>
            </a:r>
          </a:p>
          <a:p>
            <a:r>
              <a:rPr lang="tr-TR" dirty="0" smtClean="0"/>
              <a:t>Felsefe (Ortak Zorunlu Felsefedir) </a:t>
            </a:r>
          </a:p>
          <a:p>
            <a:r>
              <a:rPr lang="tr-TR" dirty="0" smtClean="0"/>
              <a:t>Din Kültürü: (Ortak Zorunlu) </a:t>
            </a:r>
          </a:p>
          <a:p>
            <a:r>
              <a:rPr lang="tr-TR" dirty="0" smtClean="0"/>
              <a:t>Fizik, Kimya Biyoloji: 9. ve 10. sınıf. </a:t>
            </a:r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62617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HAZİRANDA CUMARTESİ GÜNÜ UYGULANACAKTIR</a:t>
            </a:r>
          </a:p>
          <a:p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SINAV SÜRESİ 120 SORU İÇİN 135 DAKİKADIR</a:t>
            </a:r>
            <a:r>
              <a:rPr lang="tr-TR" sz="2400" b="1" dirty="0" smtClean="0">
                <a:solidFill>
                  <a:srgbClr val="FF0000"/>
                </a:solidFill>
              </a:rPr>
              <a:t>.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10:15, SALONA SON GİRİŞ 10:00</a:t>
            </a:r>
          </a:p>
          <a:p>
            <a:endParaRPr lang="tr-TR" sz="2400" b="1" dirty="0"/>
          </a:p>
          <a:p>
            <a:r>
              <a:rPr lang="tr-TR" sz="2400" b="1" dirty="0" smtClean="0"/>
              <a:t>4 YANLIŞ BİR DOĞRUYU GÖTÜRECEKTİR.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3426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TYT SORU DAĞILIMLARI</a:t>
            </a:r>
            <a:br>
              <a:rPr lang="tr-TR" b="1" dirty="0" smtClean="0"/>
            </a:br>
            <a:r>
              <a:rPr lang="tr-TR" sz="3800" dirty="0">
                <a:solidFill>
                  <a:srgbClr val="FF0000"/>
                </a:solidFill>
              </a:rPr>
              <a:t>T</a:t>
            </a:r>
            <a:r>
              <a:rPr lang="tr-TR" sz="3800" dirty="0" smtClean="0">
                <a:solidFill>
                  <a:srgbClr val="FF0000"/>
                </a:solidFill>
              </a:rPr>
              <a:t>oplam 120 soru 165 </a:t>
            </a:r>
            <a:r>
              <a:rPr lang="tr-TR" sz="3800" dirty="0" err="1" smtClean="0">
                <a:solidFill>
                  <a:srgbClr val="FF0000"/>
                </a:solidFill>
              </a:rPr>
              <a:t>dk</a:t>
            </a:r>
            <a:r>
              <a:rPr lang="tr-TR" sz="3800" dirty="0" smtClean="0">
                <a:solidFill>
                  <a:srgbClr val="FF0000"/>
                </a:solidFill>
              </a:rPr>
              <a:t> soru başı 1,37 saniye</a:t>
            </a:r>
            <a:endParaRPr lang="tr-TR" sz="3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Senay\Desktop\2020 YKS SÜRECİ\sour sayıs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56543"/>
            <a:ext cx="5077793" cy="542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623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766</Words>
  <Application>Microsoft Office PowerPoint</Application>
  <PresentationFormat>Ekran Gösterisi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2021 YKS </vt:lpstr>
      <vt:lpstr>YKS SINAVLARI:</vt:lpstr>
      <vt:lpstr>2021 YKS TARİHLERİ  MUHTEMELEN</vt:lpstr>
      <vt:lpstr>TYT NEDİR? (BİRİNCİ AŞAMA SINAVI) TEMEL YETENEK TESTİ</vt:lpstr>
      <vt:lpstr>SÖZEL MANTIK (40 TÜRKÇE 20 SOSYAL)</vt:lpstr>
      <vt:lpstr>SAYISAL MANTIK (40 MATEMATİK 20 FEN)</vt:lpstr>
      <vt:lpstr>TYT KAPSAMI </vt:lpstr>
      <vt:lpstr>TYT UYGULANIŞI</vt:lpstr>
      <vt:lpstr>TYT SORU DAĞILIMLARI Toplam 120 soru 165 dk soru başı 1,37 saniye</vt:lpstr>
      <vt:lpstr>ADAYLARA TAVSİYEMİZ</vt:lpstr>
      <vt:lpstr>Slayt 11</vt:lpstr>
      <vt:lpstr>TYT’de ders başına her bir netin yaklaşık değeri</vt:lpstr>
      <vt:lpstr>TYT SONUÇLARI NERELERDE KULLANILICAK</vt:lpstr>
      <vt:lpstr>TYT PUANI İLE ASKER ve POLİS MESLEK YÜKSEKOKULU ÖN BAŞVURULARI</vt:lpstr>
      <vt:lpstr>HATIRLATMALAR</vt:lpstr>
      <vt:lpstr>BAŞARI SINIRLAMASI ŞARTI:</vt:lpstr>
      <vt:lpstr>ÖZEL YETENEKLE ÖĞRENCİ ALAN</vt:lpstr>
      <vt:lpstr>TÜM ÜNİVERSİTE ADAYLARINA BAŞARILAR DİLERİZ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KzL</cp:lastModifiedBy>
  <cp:revision>135</cp:revision>
  <dcterms:created xsi:type="dcterms:W3CDTF">2017-11-09T20:14:45Z</dcterms:created>
  <dcterms:modified xsi:type="dcterms:W3CDTF">2021-01-12T10:59:37Z</dcterms:modified>
</cp:coreProperties>
</file>