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14.12.2019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/>
          <a:lstStyle/>
          <a:p>
            <a:r>
              <a:rPr lang="tr-TR" dirty="0" smtClean="0"/>
              <a:t>ÜNİVERSİTELER VE MÜZİK BÖLÜMLERİ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47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3106688" cy="4911824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Güzel </a:t>
            </a:r>
            <a:r>
              <a:rPr lang="tr-TR" b="1" dirty="0"/>
              <a:t>Sanatlar Fakültesi</a:t>
            </a:r>
            <a:r>
              <a:rPr lang="tr-TR" dirty="0"/>
              <a:t> </a:t>
            </a:r>
          </a:p>
          <a:p>
            <a:r>
              <a:rPr lang="tr-TR" dirty="0"/>
              <a:t>Müzik 25</a:t>
            </a:r>
          </a:p>
          <a:p>
            <a:r>
              <a:rPr lang="tr-TR" dirty="0"/>
              <a:t>3 profesör, 1 doçent, 3 öğretim üyesi, 3 araştırma </a:t>
            </a:r>
            <a:r>
              <a:rPr lang="tr-TR" dirty="0" smtClean="0"/>
              <a:t>görevlisi görev yapmaktadır.</a:t>
            </a:r>
            <a:endParaRPr lang="tr-TR" dirty="0"/>
          </a:p>
        </p:txBody>
      </p:sp>
      <p:pic>
        <p:nvPicPr>
          <p:cNvPr id="4" name="Resim 3" descr="http://gsf.akdeniz.edu.tr/wp-content/uploads/2019/08/banner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556792"/>
            <a:ext cx="5299791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29094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ANADOLU ÜNİVERSİTESİ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/>
              <a:t>Devlet Konservatuvarı </a:t>
            </a:r>
            <a:endParaRPr lang="tr-TR" b="1" dirty="0" smtClean="0"/>
          </a:p>
          <a:p>
            <a:r>
              <a:rPr lang="tr-TR" dirty="0" smtClean="0"/>
              <a:t>Arp </a:t>
            </a:r>
            <a:endParaRPr lang="tr-TR" dirty="0"/>
          </a:p>
          <a:p>
            <a:r>
              <a:rPr lang="tr-TR" dirty="0"/>
              <a:t>Genel Müzikoloji </a:t>
            </a:r>
          </a:p>
          <a:p>
            <a:r>
              <a:rPr lang="tr-TR" dirty="0"/>
              <a:t>Gitar                                                             </a:t>
            </a:r>
          </a:p>
          <a:p>
            <a:r>
              <a:rPr lang="tr-TR" dirty="0"/>
              <a:t>Nefesli Çalgılar ve Vurma Çalgılar </a:t>
            </a:r>
          </a:p>
          <a:p>
            <a:r>
              <a:rPr lang="tr-TR" dirty="0"/>
              <a:t>Opera </a:t>
            </a:r>
          </a:p>
          <a:p>
            <a:r>
              <a:rPr lang="tr-TR" dirty="0"/>
              <a:t>Piyano </a:t>
            </a:r>
          </a:p>
          <a:p>
            <a:r>
              <a:rPr lang="tr-TR" dirty="0" smtClean="0"/>
              <a:t>Tiyatro</a:t>
            </a:r>
            <a:endParaRPr lang="tr-TR" dirty="0"/>
          </a:p>
          <a:p>
            <a:r>
              <a:rPr lang="tr-TR" dirty="0"/>
              <a:t>Yaylı Çalgılar </a:t>
            </a:r>
          </a:p>
          <a:p>
            <a:r>
              <a:rPr lang="tr-TR" dirty="0"/>
              <a:t>Yaylı Çalgılar </a:t>
            </a:r>
            <a:r>
              <a:rPr lang="tr-TR" dirty="0" smtClean="0"/>
              <a:t>Yapımı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10 Prof., 29 doçent, 53 öğretim görevlisi, 8 araştırma görevlisi görev yapmaktadır. 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20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/>
              <a:t/>
            </a:r>
            <a:br>
              <a:rPr lang="tr-TR" b="1" dirty="0"/>
            </a:br>
            <a:r>
              <a:rPr lang="tr-TR" b="1" dirty="0" smtClean="0"/>
              <a:t>ANKARA ÜNİVERSİTESİ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3898776" cy="438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Devlet Konservatuvarı </a:t>
            </a:r>
            <a:endParaRPr lang="tr-TR" dirty="0"/>
          </a:p>
          <a:p>
            <a:r>
              <a:rPr lang="tr-TR" dirty="0"/>
              <a:t>MÜZİK BÖLÜMÜ</a:t>
            </a:r>
          </a:p>
          <a:p>
            <a:pPr marL="0" indent="0">
              <a:buNone/>
            </a:pPr>
            <a:r>
              <a:rPr lang="tr-TR" dirty="0" smtClean="0"/>
              <a:t>	Keman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Kompozisyon 	(</a:t>
            </a:r>
            <a:r>
              <a:rPr lang="tr-TR" dirty="0"/>
              <a:t>Bestecilik) 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 err="1" smtClean="0"/>
              <a:t>Kontrabas</a:t>
            </a:r>
            <a:r>
              <a:rPr lang="tr-TR" dirty="0" smtClean="0"/>
              <a:t>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Piyano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Viyola </a:t>
            </a:r>
            <a:endParaRPr lang="tr-TR" dirty="0"/>
          </a:p>
          <a:p>
            <a:pPr marL="0" indent="0">
              <a:buNone/>
            </a:pPr>
            <a:r>
              <a:rPr lang="tr-TR" dirty="0" smtClean="0"/>
              <a:t>	Viyolonsel </a:t>
            </a:r>
            <a:endParaRPr lang="tr-TR" dirty="0"/>
          </a:p>
          <a:p>
            <a:r>
              <a:rPr lang="tr-TR" dirty="0"/>
              <a:t>SAHNE SANATLARI</a:t>
            </a:r>
          </a:p>
          <a:p>
            <a:pPr marL="0" indent="0">
              <a:buNone/>
            </a:pPr>
            <a:r>
              <a:rPr lang="tr-TR" dirty="0" smtClean="0"/>
              <a:t>	Modern </a:t>
            </a:r>
            <a:r>
              <a:rPr lang="tr-TR" dirty="0"/>
              <a:t>Dans </a:t>
            </a:r>
          </a:p>
          <a:p>
            <a:pPr marL="0" indent="0">
              <a:buNone/>
            </a:pPr>
            <a:r>
              <a:rPr lang="tr-TR" dirty="0" smtClean="0"/>
              <a:t>	Şan 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 descr="ankara üniversitesi devlet konservatuvarı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92896"/>
            <a:ext cx="5148064" cy="372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22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http://www.audk.ankara.edu.tr/files/2019/07/kontenja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09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DOKUZ EYLÜL ÜNİVERSİTESİ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375476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/>
              <a:t>Buca Eğitim </a:t>
            </a:r>
            <a:r>
              <a:rPr lang="tr-TR" b="1" dirty="0" smtClean="0"/>
              <a:t>Fakültesi</a:t>
            </a:r>
          </a:p>
          <a:p>
            <a:pPr marL="0" indent="0" algn="ctr">
              <a:buNone/>
            </a:pPr>
            <a:r>
              <a:rPr lang="tr-TR" b="1" dirty="0" smtClean="0"/>
              <a:t>Müzik </a:t>
            </a:r>
            <a:r>
              <a:rPr lang="tr-TR" b="1" dirty="0"/>
              <a:t>Öğretmenliği </a:t>
            </a:r>
          </a:p>
          <a:p>
            <a:r>
              <a:rPr lang="tr-TR" dirty="0" smtClean="0"/>
              <a:t>Öğretim </a:t>
            </a:r>
            <a:r>
              <a:rPr lang="tr-TR" dirty="0"/>
              <a:t>kadrosu 1 Profesör, 1 Doçent, 3 Yardımcı </a:t>
            </a:r>
            <a:r>
              <a:rPr lang="tr-TR" dirty="0" smtClean="0"/>
              <a:t>	Doçent</a:t>
            </a:r>
            <a:r>
              <a:rPr lang="tr-TR" dirty="0"/>
              <a:t>, 11 Öğretim Görevlisinden oluşmaktadır.</a:t>
            </a:r>
          </a:p>
          <a:p>
            <a:endParaRPr lang="tr-TR" dirty="0"/>
          </a:p>
        </p:txBody>
      </p:sp>
      <p:pic>
        <p:nvPicPr>
          <p:cNvPr id="4" name="Resim 3" descr="DOKUZ EYLÜL ÜNİVERSİTESİ EĞİTİM FAKÜLTESİ MÜZİK ÖĞRETMENLİĞİ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060848"/>
            <a:ext cx="455295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4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9692" y="1196752"/>
            <a:ext cx="3322712" cy="4389120"/>
          </a:xfrm>
        </p:spPr>
        <p:txBody>
          <a:bodyPr/>
          <a:lstStyle/>
          <a:p>
            <a:pPr marL="0" indent="0">
              <a:buNone/>
            </a:pPr>
            <a:r>
              <a:rPr lang="tr-TR" b="1" dirty="0"/>
              <a:t>Güzel Sanatlar </a:t>
            </a:r>
            <a:r>
              <a:rPr lang="tr-TR" b="1" dirty="0" smtClean="0"/>
              <a:t>Fakültesi</a:t>
            </a:r>
            <a:endParaRPr lang="tr-TR" dirty="0"/>
          </a:p>
          <a:p>
            <a:r>
              <a:rPr lang="tr-TR" dirty="0"/>
              <a:t>Dramatik Yazarlık-</a:t>
            </a:r>
            <a:r>
              <a:rPr lang="tr-TR" dirty="0" err="1"/>
              <a:t>Dramaturji</a:t>
            </a:r>
            <a:r>
              <a:rPr lang="tr-TR" dirty="0"/>
              <a:t> </a:t>
            </a:r>
          </a:p>
          <a:p>
            <a:r>
              <a:rPr lang="tr-TR" dirty="0"/>
              <a:t>Kurgu-Ses ve Görüntü Yönetimi </a:t>
            </a:r>
          </a:p>
          <a:p>
            <a:r>
              <a:rPr lang="tr-TR" dirty="0"/>
              <a:t>Müzik Bilimleri </a:t>
            </a:r>
          </a:p>
          <a:p>
            <a:r>
              <a:rPr lang="tr-TR" dirty="0"/>
              <a:t>Müzik Teknolojisi </a:t>
            </a:r>
          </a:p>
          <a:p>
            <a:r>
              <a:rPr lang="tr-TR" dirty="0"/>
              <a:t>Oyunculuk </a:t>
            </a:r>
          </a:p>
          <a:p>
            <a:endParaRPr lang="tr-TR" dirty="0"/>
          </a:p>
        </p:txBody>
      </p:sp>
      <p:pic>
        <p:nvPicPr>
          <p:cNvPr id="4" name="Resim 3" descr="DOKUZ EYLÜL ÜNİVERSİTESİ GÜZEL SANATLAR FAKÜLTESİ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772816"/>
            <a:ext cx="48863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1961735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3754760" cy="5055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/>
              <a:t>İzmir Devlet Konservatuvarı </a:t>
            </a:r>
            <a:endParaRPr lang="tr-TR" b="1" dirty="0" smtClean="0"/>
          </a:p>
          <a:p>
            <a:r>
              <a:rPr lang="tr-TR" dirty="0" smtClean="0"/>
              <a:t>Bale </a:t>
            </a:r>
            <a:endParaRPr lang="tr-TR" dirty="0"/>
          </a:p>
          <a:p>
            <a:r>
              <a:rPr lang="tr-TR" dirty="0"/>
              <a:t>Kompozisyon ve Orkestra Şefliği </a:t>
            </a:r>
          </a:p>
          <a:p>
            <a:r>
              <a:rPr lang="tr-TR" dirty="0"/>
              <a:t>Üfleme ve Vurma Çalgılar </a:t>
            </a:r>
          </a:p>
          <a:p>
            <a:r>
              <a:rPr lang="tr-TR" dirty="0"/>
              <a:t>Opera </a:t>
            </a:r>
          </a:p>
          <a:p>
            <a:r>
              <a:rPr lang="tr-TR" dirty="0"/>
              <a:t>Piyano </a:t>
            </a:r>
          </a:p>
          <a:p>
            <a:r>
              <a:rPr lang="tr-TR" dirty="0"/>
              <a:t>Yaylı Çalgılar </a:t>
            </a:r>
          </a:p>
          <a:p>
            <a:endParaRPr lang="tr-TR" dirty="0"/>
          </a:p>
        </p:txBody>
      </p:sp>
      <p:pic>
        <p:nvPicPr>
          <p:cNvPr id="4" name="Resim 3" descr="dokuz eylül üniversitesi izmir devlet konservatuvarı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412776"/>
            <a:ext cx="5184656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42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GAZİ ÜNİVERSİTESİ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3898776" cy="4389120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/>
              <a:t>Gazi Eğitim Fakültesi </a:t>
            </a:r>
          </a:p>
          <a:p>
            <a:pPr marL="0" indent="0" algn="ctr">
              <a:buNone/>
            </a:pPr>
            <a:r>
              <a:rPr lang="tr-TR" b="1" dirty="0" smtClean="0"/>
              <a:t>Müzik </a:t>
            </a:r>
            <a:r>
              <a:rPr lang="tr-TR" b="1" dirty="0"/>
              <a:t>Öğretmenliği </a:t>
            </a:r>
          </a:p>
          <a:p>
            <a:r>
              <a:rPr lang="tr-TR" dirty="0"/>
              <a:t>18 </a:t>
            </a:r>
            <a:r>
              <a:rPr lang="tr-TR" dirty="0" err="1" smtClean="0"/>
              <a:t>Prof</a:t>
            </a:r>
            <a:r>
              <a:rPr lang="tr-TR" dirty="0" smtClean="0"/>
              <a:t>, </a:t>
            </a:r>
            <a:r>
              <a:rPr lang="tr-TR" dirty="0"/>
              <a:t>8 doçent, 6 </a:t>
            </a:r>
            <a:r>
              <a:rPr lang="tr-TR" dirty="0" smtClean="0"/>
              <a:t>öğretim görevlisi, </a:t>
            </a:r>
            <a:r>
              <a:rPr lang="tr-TR" dirty="0"/>
              <a:t>16 araştırma </a:t>
            </a:r>
            <a:r>
              <a:rPr lang="tr-TR" dirty="0" smtClean="0"/>
              <a:t>görevlisinden oluşmaktadır.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 descr="gazi üniversitesi eğitim fakültesi müzik öğretmenliği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844824"/>
            <a:ext cx="380047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 descr="gazi üniversitesi eğitim fakültesi müzik öğretmenliği ile ilgili görsel sonuc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4319170"/>
            <a:ext cx="38004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3826768" cy="4389120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/>
              <a:t>Türk Müziği Devlet </a:t>
            </a:r>
            <a:r>
              <a:rPr lang="tr-TR" b="1" dirty="0" smtClean="0"/>
              <a:t>Konservatuarı</a:t>
            </a:r>
          </a:p>
          <a:p>
            <a:r>
              <a:rPr lang="tr-TR" dirty="0" smtClean="0"/>
              <a:t>Çalgı </a:t>
            </a:r>
            <a:r>
              <a:rPr lang="tr-TR" dirty="0"/>
              <a:t>Eğitimi </a:t>
            </a:r>
          </a:p>
          <a:p>
            <a:r>
              <a:rPr lang="tr-TR" dirty="0"/>
              <a:t>Müzikoloji </a:t>
            </a:r>
          </a:p>
          <a:p>
            <a:r>
              <a:rPr lang="tr-TR" dirty="0"/>
              <a:t>Ses Eğitimi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 descr="https://www.nenerede.com.tr/wp-content/uploads/2017/06/Gazi-%C3%9Cniversitesi1-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72816"/>
            <a:ext cx="4572000" cy="304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52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HACETTEPE ÜNİVERSİTESİ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4834880" cy="45517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tr-TR" b="1" dirty="0"/>
              <a:t>Ankara Devlet Konservatuvarı </a:t>
            </a:r>
          </a:p>
          <a:p>
            <a:pPr marL="0" indent="0" algn="ctr">
              <a:buNone/>
            </a:pPr>
            <a:r>
              <a:rPr lang="tr-TR" b="1" dirty="0" smtClean="0"/>
              <a:t>MÜZİK </a:t>
            </a:r>
            <a:r>
              <a:rPr lang="tr-TR" b="1" dirty="0"/>
              <a:t>BÖLÜMÜ</a:t>
            </a:r>
          </a:p>
          <a:p>
            <a:r>
              <a:rPr lang="tr-TR" dirty="0"/>
              <a:t>Bando Şefliği </a:t>
            </a:r>
          </a:p>
          <a:p>
            <a:r>
              <a:rPr lang="tr-TR" dirty="0"/>
              <a:t>Caz </a:t>
            </a:r>
          </a:p>
          <a:p>
            <a:r>
              <a:rPr lang="tr-TR" dirty="0"/>
              <a:t>Gitar </a:t>
            </a:r>
          </a:p>
          <a:p>
            <a:r>
              <a:rPr lang="tr-TR" dirty="0"/>
              <a:t>Kompozisyon </a:t>
            </a:r>
          </a:p>
          <a:p>
            <a:r>
              <a:rPr lang="tr-TR" dirty="0"/>
              <a:t>Müzikoloji  </a:t>
            </a:r>
            <a:endParaRPr lang="tr-TR" b="1" dirty="0"/>
          </a:p>
          <a:p>
            <a:r>
              <a:rPr lang="tr-TR" dirty="0" smtClean="0"/>
              <a:t>Üflemeli </a:t>
            </a:r>
            <a:r>
              <a:rPr lang="tr-TR" dirty="0"/>
              <a:t>ve Vurmalı Çalgılar </a:t>
            </a:r>
          </a:p>
          <a:p>
            <a:r>
              <a:rPr lang="tr-TR" dirty="0"/>
              <a:t>Yaylı Çalgılar </a:t>
            </a:r>
            <a:r>
              <a:rPr lang="tr-TR" dirty="0" smtClean="0"/>
              <a:t>1</a:t>
            </a:r>
            <a:endParaRPr lang="tr-TR" dirty="0"/>
          </a:p>
          <a:p>
            <a:pPr marL="0" indent="0" algn="ctr">
              <a:buNone/>
            </a:pPr>
            <a:r>
              <a:rPr lang="tr-TR" b="1" dirty="0"/>
              <a:t>SAHNE SANATLARI</a:t>
            </a:r>
          </a:p>
          <a:p>
            <a:r>
              <a:rPr lang="tr-TR" dirty="0"/>
              <a:t>Opera </a:t>
            </a:r>
          </a:p>
          <a:p>
            <a:r>
              <a:rPr lang="tr-TR" dirty="0"/>
              <a:t>Bale Dansçılığı </a:t>
            </a:r>
          </a:p>
          <a:p>
            <a:r>
              <a:rPr lang="tr-TR" dirty="0"/>
              <a:t>Oyunculuk </a:t>
            </a:r>
          </a:p>
          <a:p>
            <a:endParaRPr lang="tr-TR" dirty="0"/>
          </a:p>
        </p:txBody>
      </p:sp>
      <p:pic>
        <p:nvPicPr>
          <p:cNvPr id="4" name="Resim 3" descr="hacettepe üniversitesi ankara devlet konservatuvarı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3260" y="2147886"/>
            <a:ext cx="3753156" cy="22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 descr="hacettepe üniversitesi ankara devlet konservatuvarı ile ilgili görsel sonuc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3260" y="4437112"/>
            <a:ext cx="3753156" cy="232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93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ADNAN MENDERES ÜNİVERSİTESİ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2962672" cy="438912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b="1" dirty="0" smtClean="0"/>
              <a:t>Devlet Konservatuvarı</a:t>
            </a:r>
          </a:p>
          <a:p>
            <a:r>
              <a:rPr lang="tr-TR" dirty="0"/>
              <a:t>2005–2006 Eğitim-Öğretim Yılında Müzik Bölümü Piyano Ana Sanat ve Yaylı Çalgılar Ana Sanat Dallarında Nazilli Sümer Yerleşkesinde Eğitim-Öğretim faaliyetine başlamıştır.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 descr="adnan menderes üniversitesi konservatuar ile ilgili görsel sonuc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4896624" cy="3895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2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r-TR" b="1" dirty="0"/>
              <a:t>İSTANBUL </a:t>
            </a:r>
            <a:r>
              <a:rPr lang="tr-TR" b="1" dirty="0" smtClean="0"/>
              <a:t>ÜNİVERSİTESİ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916832"/>
            <a:ext cx="3960440" cy="43891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tr-TR" b="1" dirty="0" smtClean="0"/>
              <a:t>Devlet </a:t>
            </a:r>
            <a:r>
              <a:rPr lang="tr-TR" b="1" dirty="0"/>
              <a:t>Konservatuvarı </a:t>
            </a:r>
          </a:p>
          <a:p>
            <a:pPr marL="0" indent="0" algn="ctr">
              <a:buNone/>
            </a:pPr>
            <a:r>
              <a:rPr lang="tr-TR" b="1" dirty="0"/>
              <a:t>MÜZİK BÖLÜMÜ</a:t>
            </a:r>
          </a:p>
          <a:p>
            <a:r>
              <a:rPr lang="tr-TR" dirty="0"/>
              <a:t>Arp 6</a:t>
            </a:r>
          </a:p>
          <a:p>
            <a:r>
              <a:rPr lang="tr-TR" dirty="0"/>
              <a:t>Fagot 2</a:t>
            </a:r>
          </a:p>
          <a:p>
            <a:r>
              <a:rPr lang="tr-TR" dirty="0"/>
              <a:t>Flüt 2</a:t>
            </a:r>
          </a:p>
          <a:p>
            <a:r>
              <a:rPr lang="tr-TR" dirty="0"/>
              <a:t>Gitar 10    </a:t>
            </a:r>
          </a:p>
          <a:p>
            <a:r>
              <a:rPr lang="tr-TR" dirty="0"/>
              <a:t>Keman 10</a:t>
            </a:r>
          </a:p>
          <a:p>
            <a:r>
              <a:rPr lang="tr-TR" dirty="0"/>
              <a:t>Klarnet 2</a:t>
            </a:r>
          </a:p>
          <a:p>
            <a:r>
              <a:rPr lang="tr-TR" dirty="0" err="1"/>
              <a:t>Kontrabas</a:t>
            </a:r>
            <a:r>
              <a:rPr lang="tr-TR" dirty="0"/>
              <a:t> 2</a:t>
            </a:r>
          </a:p>
          <a:p>
            <a:r>
              <a:rPr lang="tr-TR" dirty="0"/>
              <a:t>Korno 2</a:t>
            </a:r>
          </a:p>
          <a:p>
            <a:r>
              <a:rPr lang="tr-TR" dirty="0"/>
              <a:t>Obua 2</a:t>
            </a:r>
          </a:p>
          <a:p>
            <a:endParaRPr lang="tr-TR" dirty="0"/>
          </a:p>
        </p:txBody>
      </p:sp>
      <p:pic>
        <p:nvPicPr>
          <p:cNvPr id="4" name="Resim 3" descr="istanbul üniversitesi devlet konservatuvarı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18304"/>
            <a:ext cx="367240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03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3754760" cy="5055840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Osmanlı Dönemi Karşılaştırmalı Müzik 15</a:t>
            </a:r>
          </a:p>
          <a:p>
            <a:r>
              <a:rPr lang="tr-TR" dirty="0"/>
              <a:t>Piyano 10</a:t>
            </a:r>
          </a:p>
          <a:p>
            <a:r>
              <a:rPr lang="tr-TR" dirty="0"/>
              <a:t>Saksafon 2</a:t>
            </a:r>
          </a:p>
          <a:p>
            <a:r>
              <a:rPr lang="tr-TR" dirty="0"/>
              <a:t>Teori 4</a:t>
            </a:r>
          </a:p>
          <a:p>
            <a:r>
              <a:rPr lang="tr-TR" dirty="0"/>
              <a:t>Trombon 2</a:t>
            </a:r>
          </a:p>
          <a:p>
            <a:r>
              <a:rPr lang="tr-TR" dirty="0"/>
              <a:t>Trompet 2</a:t>
            </a:r>
          </a:p>
          <a:p>
            <a:r>
              <a:rPr lang="tr-TR" dirty="0"/>
              <a:t>Tuba 1</a:t>
            </a:r>
          </a:p>
          <a:p>
            <a:r>
              <a:rPr lang="tr-TR" dirty="0"/>
              <a:t>Viyola 6</a:t>
            </a:r>
          </a:p>
          <a:p>
            <a:r>
              <a:rPr lang="tr-TR" dirty="0"/>
              <a:t>Viyolonsel 6</a:t>
            </a:r>
          </a:p>
          <a:p>
            <a:r>
              <a:rPr lang="tr-TR" dirty="0"/>
              <a:t>Vurmalı Çalgılar </a:t>
            </a:r>
            <a:r>
              <a:rPr lang="tr-TR" dirty="0" smtClean="0"/>
              <a:t>2</a:t>
            </a:r>
          </a:p>
          <a:p>
            <a:pPr marL="0" indent="0">
              <a:buNone/>
            </a:pPr>
            <a:r>
              <a:rPr lang="tr-TR" b="1" dirty="0"/>
              <a:t>	</a:t>
            </a:r>
            <a:r>
              <a:rPr lang="tr-TR" b="1" dirty="0" smtClean="0"/>
              <a:t>SAHNE </a:t>
            </a:r>
            <a:r>
              <a:rPr lang="tr-TR" b="1" dirty="0"/>
              <a:t>SANATLARI </a:t>
            </a:r>
          </a:p>
          <a:p>
            <a:r>
              <a:rPr lang="tr-TR" dirty="0"/>
              <a:t>Bale Dansçılığı 10</a:t>
            </a:r>
          </a:p>
          <a:p>
            <a:r>
              <a:rPr lang="tr-TR" dirty="0"/>
              <a:t>Opera 20</a:t>
            </a:r>
          </a:p>
          <a:p>
            <a:r>
              <a:rPr lang="tr-TR" dirty="0"/>
              <a:t>Tiyatro </a:t>
            </a:r>
          </a:p>
          <a:p>
            <a:r>
              <a:rPr lang="tr-TR" dirty="0"/>
              <a:t>Oyunculuk 16</a:t>
            </a:r>
          </a:p>
          <a:p>
            <a:endParaRPr lang="tr-TR" dirty="0"/>
          </a:p>
        </p:txBody>
      </p:sp>
      <p:pic>
        <p:nvPicPr>
          <p:cNvPr id="4" name="Resim 3" descr="istanbul üniversitesi devlet konservatuvarı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628800"/>
            <a:ext cx="4392488" cy="430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608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MİMAR SİNAN GÜZEL SANATLAR ÜNİVERSİTESİ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35480"/>
            <a:ext cx="3754760" cy="438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İstanbul </a:t>
            </a:r>
            <a:r>
              <a:rPr lang="tr-TR" b="1" dirty="0"/>
              <a:t>Devlet Konservatuvarı </a:t>
            </a:r>
            <a:endParaRPr lang="tr-TR" dirty="0"/>
          </a:p>
          <a:p>
            <a:r>
              <a:rPr lang="tr-TR" dirty="0"/>
              <a:t>Bale </a:t>
            </a:r>
          </a:p>
          <a:p>
            <a:r>
              <a:rPr lang="tr-TR" dirty="0"/>
              <a:t>Kompozisyon ve Orkestra Şefliği </a:t>
            </a:r>
          </a:p>
          <a:p>
            <a:r>
              <a:rPr lang="tr-TR" dirty="0"/>
              <a:t>Müzikoloji </a:t>
            </a:r>
          </a:p>
          <a:p>
            <a:r>
              <a:rPr lang="tr-TR" dirty="0"/>
              <a:t>Üfleme ve </a:t>
            </a:r>
            <a:r>
              <a:rPr lang="tr-TR" dirty="0" smtClean="0"/>
              <a:t>Vurma </a:t>
            </a:r>
            <a:r>
              <a:rPr lang="tr-TR" dirty="0"/>
              <a:t>Çalgılar </a:t>
            </a:r>
          </a:p>
          <a:p>
            <a:r>
              <a:rPr lang="tr-TR" dirty="0"/>
              <a:t>Piyano-Arp-Gitar </a:t>
            </a:r>
          </a:p>
          <a:p>
            <a:r>
              <a:rPr lang="tr-TR" dirty="0"/>
              <a:t>Opera </a:t>
            </a:r>
          </a:p>
          <a:p>
            <a:r>
              <a:rPr lang="tr-TR" dirty="0"/>
              <a:t>Tiyatro </a:t>
            </a:r>
          </a:p>
          <a:p>
            <a:r>
              <a:rPr lang="tr-TR" dirty="0"/>
              <a:t>Yaylı Çalgılar </a:t>
            </a:r>
          </a:p>
          <a:p>
            <a:endParaRPr lang="tr-TR" dirty="0"/>
          </a:p>
        </p:txBody>
      </p:sp>
      <p:pic>
        <p:nvPicPr>
          <p:cNvPr id="4" name="Resim 3" descr="mimar sinan üniversitesi istanbul devlet konservatuarı ile ilgili görsel sonuc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988840"/>
            <a:ext cx="424847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296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ULUDAĞ </a:t>
            </a:r>
            <a:r>
              <a:rPr lang="tr-TR" b="1" dirty="0" smtClean="0"/>
              <a:t>ÜNİVERSİTESİ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Eğitim </a:t>
            </a:r>
            <a:r>
              <a:rPr lang="tr-TR" b="1" dirty="0" smtClean="0"/>
              <a:t>Fakültesi</a:t>
            </a:r>
            <a:endParaRPr lang="tr-TR" dirty="0"/>
          </a:p>
          <a:p>
            <a:r>
              <a:rPr lang="tr-TR" dirty="0"/>
              <a:t>Müzik Öğretmenliği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 descr="http://www.uludag.edu.tr/dosyalar/anasayfa/haber_resimler/galeri/egitim-muzik/egitim-fak-muzik-bolum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3952875" cy="25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http://www.uludag.edu.tr/dosyalar/anasayfa/haber_resimler/galeri/egitim-muzik/muzik-bolumu-ogrenci-orkestrasi-konser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4126865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9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/>
              <a:t>Devlet </a:t>
            </a:r>
            <a:r>
              <a:rPr lang="tr-TR" b="1" dirty="0" smtClean="0"/>
              <a:t>Konservatuvarı</a:t>
            </a:r>
            <a:endParaRPr lang="tr-TR" dirty="0"/>
          </a:p>
          <a:p>
            <a:r>
              <a:rPr lang="tr-TR" dirty="0"/>
              <a:t>Piyano </a:t>
            </a:r>
          </a:p>
          <a:p>
            <a:r>
              <a:rPr lang="tr-TR" dirty="0"/>
              <a:t>Üfleme ve Vurma Çalgılar </a:t>
            </a:r>
          </a:p>
          <a:p>
            <a:r>
              <a:rPr lang="tr-TR" dirty="0"/>
              <a:t>Yaylı Çalgılar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 descr="http://www.uludag.edu.tr/dosyalar/anasayfa/haber_resimler/galeri/Konservatuvar/uu-devlet-konservatuvar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67555"/>
            <a:ext cx="4349044" cy="292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http://www.uludag.edu.tr/dosyalar/anasayfa/haber_resimler/galeri/Konservatuvar/konservatuvar-4-son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3933056"/>
            <a:ext cx="4488695" cy="2924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25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/>
          <a:lstStyle/>
          <a:p>
            <a:r>
              <a:rPr lang="tr-TR" dirty="0"/>
              <a:t>MÜZİK BÖLÜMÜ</a:t>
            </a:r>
          </a:p>
          <a:p>
            <a:pPr marL="0" indent="0">
              <a:buNone/>
            </a:pPr>
            <a:r>
              <a:rPr lang="tr-TR" dirty="0"/>
              <a:t>	Piyano </a:t>
            </a:r>
          </a:p>
          <a:p>
            <a:pPr marL="0" indent="0">
              <a:buNone/>
            </a:pPr>
            <a:r>
              <a:rPr lang="tr-TR" dirty="0"/>
              <a:t>	Yaylı Çalgılar </a:t>
            </a:r>
            <a:r>
              <a:rPr lang="tr-TR" dirty="0" smtClean="0"/>
              <a:t>ı</a:t>
            </a:r>
            <a:endParaRPr lang="tr-TR" dirty="0"/>
          </a:p>
          <a:p>
            <a:r>
              <a:rPr lang="tr-TR" dirty="0"/>
              <a:t>SAHNE SANATLARI BÖLÜMÜ</a:t>
            </a:r>
          </a:p>
          <a:p>
            <a:pPr marL="0" indent="0">
              <a:buNone/>
            </a:pPr>
            <a:r>
              <a:rPr lang="tr-TR" dirty="0" smtClean="0"/>
              <a:t>	Opera</a:t>
            </a:r>
            <a:endParaRPr lang="tr-TR" dirty="0"/>
          </a:p>
          <a:p>
            <a:r>
              <a:rPr lang="tr-TR" dirty="0"/>
              <a:t>GELENEKSEL TÜRK MÜZİĞİ BÖLÜMÜ</a:t>
            </a:r>
          </a:p>
          <a:p>
            <a:pPr marL="0" indent="0">
              <a:buNone/>
            </a:pPr>
            <a:r>
              <a:rPr lang="tr-TR" dirty="0" smtClean="0"/>
              <a:t>	Türk </a:t>
            </a:r>
            <a:r>
              <a:rPr lang="tr-TR" dirty="0"/>
              <a:t>halk müziği </a:t>
            </a:r>
          </a:p>
          <a:p>
            <a:pPr marL="0" indent="0">
              <a:buNone/>
            </a:pPr>
            <a:r>
              <a:rPr lang="tr-TR" dirty="0" smtClean="0"/>
              <a:t>	Türk </a:t>
            </a:r>
            <a:r>
              <a:rPr lang="tr-TR" dirty="0"/>
              <a:t>sanat müziği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024178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124744"/>
            <a:ext cx="7560840" cy="5181208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tr-TR" b="1" dirty="0" smtClean="0"/>
              <a:t>Eğitim Fakültesi </a:t>
            </a:r>
          </a:p>
          <a:p>
            <a:r>
              <a:rPr lang="tr-TR" dirty="0"/>
              <a:t>Fakültemiz, Ege  Bölgesinin batısında  yer  alan Aydın kentinde Adnan Menderes Üniversitesi Merkez Kampüs içerisinde yer </a:t>
            </a:r>
            <a:r>
              <a:rPr lang="tr-TR" dirty="0" smtClean="0"/>
              <a:t>almaktadır.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656356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0728"/>
            <a:ext cx="3826768" cy="5343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</a:t>
            </a:r>
            <a:r>
              <a:rPr lang="tr-TR" b="1" dirty="0" smtClean="0"/>
              <a:t>Müzik </a:t>
            </a:r>
            <a:r>
              <a:rPr lang="tr-TR" b="1" dirty="0"/>
              <a:t>Öğretmenliği </a:t>
            </a:r>
          </a:p>
          <a:p>
            <a:r>
              <a:rPr lang="tr-TR" dirty="0"/>
              <a:t>3 Toplu müzik eğitimi dersliği, 20 Bireysel çalgı odası, 13 Piyanolu bireysel çalgı odası, 1 Orkestra- Koro sınıfı, 1 Konser salonu, 5 Derslik.</a:t>
            </a:r>
          </a:p>
          <a:p>
            <a:r>
              <a:rPr lang="tr-TR" dirty="0"/>
              <a:t>1 profesör, 2 doçent, 3 öğretim üyesi, 1 araştırma </a:t>
            </a:r>
            <a:r>
              <a:rPr lang="tr-TR" dirty="0" smtClean="0"/>
              <a:t>görevlisi görev yapmaktadır.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 descr="adnan menderes üniversitesi eğitim fakültesi müzik öğretmenliği ile ilgili görsel sonuc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320480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59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AFYON KOCATEPE ÜNİVERSİTESİ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 smtClean="0"/>
              <a:t>		Devlet Konservatuvarı</a:t>
            </a:r>
          </a:p>
          <a:p>
            <a:r>
              <a:rPr lang="tr-TR" dirty="0"/>
              <a:t>Nefesli Çalgılar ve Vurma Çalgılar </a:t>
            </a:r>
          </a:p>
          <a:p>
            <a:r>
              <a:rPr lang="tr-TR" dirty="0"/>
              <a:t>Piyano </a:t>
            </a:r>
          </a:p>
          <a:p>
            <a:r>
              <a:rPr lang="tr-TR" dirty="0"/>
              <a:t>Sahne Sanatları </a:t>
            </a:r>
          </a:p>
          <a:p>
            <a:r>
              <a:rPr lang="tr-TR" dirty="0"/>
              <a:t>Türk Halk Müziği Çalgı Eğitimi </a:t>
            </a:r>
          </a:p>
          <a:p>
            <a:r>
              <a:rPr lang="tr-TR" dirty="0"/>
              <a:t>Türk Halk Müziği Ses Eğitimi </a:t>
            </a:r>
          </a:p>
          <a:p>
            <a:r>
              <a:rPr lang="tr-TR" dirty="0"/>
              <a:t>Türk Sanat Müziği Ses Eğitimi </a:t>
            </a:r>
          </a:p>
          <a:p>
            <a:r>
              <a:rPr lang="tr-TR" dirty="0"/>
              <a:t>Türk Sanat Müziği Temel Bilimler </a:t>
            </a:r>
          </a:p>
          <a:p>
            <a:r>
              <a:rPr lang="tr-TR" dirty="0"/>
              <a:t>Yaylı Çalgılar </a:t>
            </a:r>
          </a:p>
          <a:p>
            <a:pPr marL="0" indent="0">
              <a:buNone/>
            </a:pPr>
            <a:r>
              <a:rPr lang="tr-TR" b="1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15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/>
          </a:bodyPr>
          <a:lstStyle/>
          <a:p>
            <a:r>
              <a:rPr lang="tr-TR" dirty="0"/>
              <a:t>AKÜ Devlet Konservatuvarı, 1999 yılında kurulmuş olup, 2001-2002 akademik yılında eğitim-öğretime başlamıştır. Okulumuz eğitim ve öğretim faaliyetleri, 52 (40 tam zamanlı kadrolu, 12 yarı zamanlı ders ücretli) öğretim üye ve elemanı, 227 öğrenci ve 10 idari personeli ile devam etmektedir.</a:t>
            </a:r>
          </a:p>
          <a:p>
            <a:r>
              <a:rPr lang="tr-TR" dirty="0"/>
              <a:t>Kadrolu öğretim elemanlarımızın arasında, Macaristan (2), Azerbaycan (2), Ukrayna(3) , Polonya (1) uyruklu 7 eğitimcimiz bulunmaktadır. Öğretim elemanlarımızın büyük kısmı Yüksek lisans programını tamamlamış durumda olup, Sanatta Yeterlilik ve Doktora programlarına devam etmektedir.</a:t>
            </a:r>
          </a:p>
          <a:p>
            <a:r>
              <a:rPr lang="tr-TR" dirty="0" err="1"/>
              <a:t>Eğitim,araştırma</a:t>
            </a:r>
            <a:r>
              <a:rPr lang="tr-TR" dirty="0"/>
              <a:t>, besteleme ve icra boyutlarında yetenekli gençlerimizi yetiştirmek okulumuzun amaçları arasındadır.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305778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908720"/>
            <a:ext cx="4474840" cy="5397232"/>
          </a:xfrm>
        </p:spPr>
        <p:txBody>
          <a:bodyPr>
            <a:normAutofit/>
          </a:bodyPr>
          <a:lstStyle/>
          <a:p>
            <a:r>
              <a:rPr lang="tr-TR" dirty="0"/>
              <a:t>Türk Halk Müziği Bölümü (Çalgı Eğitimi ASD ve Ses Eğitimi ASD ) hazırlık sınıfı ile 5(beş) yıl, </a:t>
            </a:r>
            <a:endParaRPr lang="tr-TR" dirty="0" smtClean="0"/>
          </a:p>
          <a:p>
            <a:r>
              <a:rPr lang="tr-TR" dirty="0" smtClean="0"/>
              <a:t> </a:t>
            </a:r>
            <a:r>
              <a:rPr lang="tr-TR" dirty="0"/>
              <a:t>Türk Sanat Müziği Bölümü  (Ses Eğitimi ASD, Temel Bilimler ASD), Müzik Bölümü (Piyano </a:t>
            </a:r>
            <a:r>
              <a:rPr lang="tr-TR" dirty="0" err="1"/>
              <a:t>ASD,Yaylı</a:t>
            </a:r>
            <a:r>
              <a:rPr lang="tr-TR" dirty="0"/>
              <a:t> Çalgılar ASD) ve Sahne Sanatları Bölümlerinde ise (Opera ASD, Koro ASD) 4(dört) yıl eğitim verilmektedir.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İçerik Yer Tutucusu 3" descr="https://konservatuvar.aku.edu.tr/wp-content/uploads/sites/126/2016/09/tsm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710176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62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AKDENİZ ÜNİVERSİTESİ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	      Antalya </a:t>
            </a:r>
            <a:r>
              <a:rPr lang="tr-TR" b="1" dirty="0"/>
              <a:t>Devlet </a:t>
            </a:r>
            <a:r>
              <a:rPr lang="tr-TR" b="1" dirty="0" smtClean="0"/>
              <a:t>Konservatuvarı</a:t>
            </a:r>
            <a:endParaRPr lang="tr-TR" dirty="0"/>
          </a:p>
          <a:p>
            <a:r>
              <a:rPr lang="tr-TR" dirty="0"/>
              <a:t>Gitar </a:t>
            </a:r>
          </a:p>
          <a:p>
            <a:r>
              <a:rPr lang="tr-TR" dirty="0"/>
              <a:t>Klasik Bale </a:t>
            </a:r>
          </a:p>
          <a:p>
            <a:r>
              <a:rPr lang="tr-TR" dirty="0"/>
              <a:t>Oyunculuk </a:t>
            </a:r>
          </a:p>
          <a:p>
            <a:r>
              <a:rPr lang="tr-TR" dirty="0"/>
              <a:t>Piyano </a:t>
            </a:r>
          </a:p>
          <a:p>
            <a:r>
              <a:rPr lang="tr-TR" dirty="0"/>
              <a:t>Türk Halk Müziği </a:t>
            </a:r>
          </a:p>
          <a:p>
            <a:r>
              <a:rPr lang="tr-TR" dirty="0"/>
              <a:t>Türk Sanat Müziği </a:t>
            </a:r>
          </a:p>
          <a:p>
            <a:r>
              <a:rPr lang="tr-TR" dirty="0"/>
              <a:t>Üflemeli ve Vurmalı Çalgılar </a:t>
            </a:r>
          </a:p>
          <a:p>
            <a:r>
              <a:rPr lang="tr-TR" dirty="0"/>
              <a:t>Yaylı Çalgılar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5074976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324</Words>
  <Application>Microsoft Office PowerPoint</Application>
  <PresentationFormat>Ekran Gösterisi (4:3)</PresentationFormat>
  <Paragraphs>155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Akış</vt:lpstr>
      <vt:lpstr>ÜNİVERSİTELER VE MÜZİK BÖLÜMLERİ </vt:lpstr>
      <vt:lpstr>ADNAN MENDERES ÜNİVERSİTESİ </vt:lpstr>
      <vt:lpstr>PowerPoint Sunusu</vt:lpstr>
      <vt:lpstr>PowerPoint Sunusu</vt:lpstr>
      <vt:lpstr>PowerPoint Sunusu</vt:lpstr>
      <vt:lpstr>AFYON KOCATEPE ÜNİVERSİTESİ </vt:lpstr>
      <vt:lpstr>PowerPoint Sunusu</vt:lpstr>
      <vt:lpstr>PowerPoint Sunusu</vt:lpstr>
      <vt:lpstr>AKDENİZ ÜNİVERSİTESİ</vt:lpstr>
      <vt:lpstr>PowerPoint Sunusu</vt:lpstr>
      <vt:lpstr>ANADOLU ÜNİVERSİTESİ</vt:lpstr>
      <vt:lpstr>      ANKARA ÜNİVERSİTESİ</vt:lpstr>
      <vt:lpstr>PowerPoint Sunusu</vt:lpstr>
      <vt:lpstr>DOKUZ EYLÜL ÜNİVERSİTESİ </vt:lpstr>
      <vt:lpstr>PowerPoint Sunusu</vt:lpstr>
      <vt:lpstr>PowerPoint Sunusu</vt:lpstr>
      <vt:lpstr>GAZİ ÜNİVERSİTESİ </vt:lpstr>
      <vt:lpstr>PowerPoint Sunusu</vt:lpstr>
      <vt:lpstr>HACETTEPE ÜNİVERSİTESİ </vt:lpstr>
      <vt:lpstr>İSTANBUL ÜNİVERSİTESİ</vt:lpstr>
      <vt:lpstr>PowerPoint Sunusu</vt:lpstr>
      <vt:lpstr>MİMAR SİNAN GÜZEL SANATLAR ÜNİVERSİTESİ </vt:lpstr>
      <vt:lpstr>ULUDAĞ ÜNİVERSİTESİ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ÜNİVERSİTELER VE MÜZİK BÖLÜMLERİ </dc:title>
  <dc:creator>Samsung</dc:creator>
  <cp:lastModifiedBy>Ebruu</cp:lastModifiedBy>
  <cp:revision>8</cp:revision>
  <dcterms:created xsi:type="dcterms:W3CDTF">2019-12-14T16:28:37Z</dcterms:created>
  <dcterms:modified xsi:type="dcterms:W3CDTF">2019-12-14T18:06:34Z</dcterms:modified>
</cp:coreProperties>
</file>